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1" r:id="rId2"/>
    <p:sldId id="262" r:id="rId3"/>
    <p:sldId id="259" r:id="rId4"/>
    <p:sldId id="256" r:id="rId5"/>
    <p:sldId id="258" r:id="rId6"/>
    <p:sldId id="263" r:id="rId7"/>
    <p:sldId id="257" r:id="rId8"/>
    <p:sldId id="264" r:id="rId9"/>
    <p:sldId id="266" r:id="rId10"/>
    <p:sldId id="265" r:id="rId11"/>
    <p:sldId id="260" r:id="rId12"/>
    <p:sldId id="267" r:id="rId13"/>
    <p:sldId id="269" r:id="rId14"/>
    <p:sldId id="268" r:id="rId15"/>
    <p:sldId id="271"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309A8D-8990-4820-BA44-B243416AAD04}" v="9" dt="2023-11-06T19:04:02.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98" d="100"/>
          <a:sy n="98" d="100"/>
        </p:scale>
        <p:origin x="276" y="90"/>
      </p:cViewPr>
      <p:guideLst/>
    </p:cSldViewPr>
  </p:slideViewPr>
  <p:outlineViewPr>
    <p:cViewPr>
      <p:scale>
        <a:sx n="33" d="100"/>
        <a:sy n="33" d="100"/>
      </p:scale>
      <p:origin x="0" y="-1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D60CF-DBA0-E675-2860-EB73C4ED54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69E20-2902-C861-7435-284CF5E776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893F4-7908-2074-56D1-7C83A7046D79}"/>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5" name="Footer Placeholder 4">
            <a:extLst>
              <a:ext uri="{FF2B5EF4-FFF2-40B4-BE49-F238E27FC236}">
                <a16:creationId xmlns:a16="http://schemas.microsoft.com/office/drawing/2014/main" id="{1B9D689D-3B27-0CAE-92DD-5C465C9B6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1C245-ADD7-0DB6-CFA8-4B3994E701FE}"/>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2787222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7051-49DA-2381-50D5-2876D0E67E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DA9F1A-439D-E776-E8D3-9AB879B8E5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702FE-5DF3-1DEF-1509-B7269CD9B64F}"/>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5" name="Footer Placeholder 4">
            <a:extLst>
              <a:ext uri="{FF2B5EF4-FFF2-40B4-BE49-F238E27FC236}">
                <a16:creationId xmlns:a16="http://schemas.microsoft.com/office/drawing/2014/main" id="{F310F078-3D54-6F9B-EBBE-2F52F5FED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FF071-7D30-0A67-C28C-E38243C544BC}"/>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2778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C80F3-F3EE-4B33-D289-91FDCF88E9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4E46EC-F230-193A-FA8B-87E2A46892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8D7FC-5CD5-30AB-5502-5D5DE72FBDED}"/>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5" name="Footer Placeholder 4">
            <a:extLst>
              <a:ext uri="{FF2B5EF4-FFF2-40B4-BE49-F238E27FC236}">
                <a16:creationId xmlns:a16="http://schemas.microsoft.com/office/drawing/2014/main" id="{D718602D-676D-E318-1A56-F0B2A8B1C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B200B-D697-D1C0-A472-7D373DF98E15}"/>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422674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BDB4-68E6-3F5B-34D4-AB28A302F2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F3CB3-C6A4-22C2-E532-668DA84D0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296E2-A9DE-5C91-7AAF-493A38C928A7}"/>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5" name="Footer Placeholder 4">
            <a:extLst>
              <a:ext uri="{FF2B5EF4-FFF2-40B4-BE49-F238E27FC236}">
                <a16:creationId xmlns:a16="http://schemas.microsoft.com/office/drawing/2014/main" id="{89928DD5-8417-FD93-FB0D-0D6912EAD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26FFE-20FB-127A-3038-A3D9098B72E8}"/>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302916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06E8-54B4-36FA-3708-4900FE9E61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13478F-7A57-44EF-BB50-A47641A52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77CDCC-A683-9ED4-B163-52E0E2C74744}"/>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5" name="Footer Placeholder 4">
            <a:extLst>
              <a:ext uri="{FF2B5EF4-FFF2-40B4-BE49-F238E27FC236}">
                <a16:creationId xmlns:a16="http://schemas.microsoft.com/office/drawing/2014/main" id="{5E99BB15-1D9B-2467-02AE-6C9BC4207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8A5A4-0D57-E851-1325-73A1E5F88646}"/>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309541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7B8CF-2EBD-26D7-F05A-D5AF6F2D3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4C8926-36FD-A902-920A-949EB30F4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60B385-B1EF-16F6-573C-E9797C9E7D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A0B1F4-B6A3-5653-27F3-CB90D436377C}"/>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6" name="Footer Placeholder 5">
            <a:extLst>
              <a:ext uri="{FF2B5EF4-FFF2-40B4-BE49-F238E27FC236}">
                <a16:creationId xmlns:a16="http://schemas.microsoft.com/office/drawing/2014/main" id="{3F6E26CD-1F7E-CBB7-B608-BF0A445A3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92292-3B75-3E7A-9210-F7EB0985CC0D}"/>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3904180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F97C-801A-0E2D-75C6-D8AE97F5A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CA349-BA04-EFDC-5EEB-B10037309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53AE4F-B214-2D5D-8562-C8EE533AC4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CB7191-832F-2364-617A-075528400A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42602-7B53-EB3A-7C94-90B6C17896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677A0A-90EE-75D9-3933-5A44FAA0CDD7}"/>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8" name="Footer Placeholder 7">
            <a:extLst>
              <a:ext uri="{FF2B5EF4-FFF2-40B4-BE49-F238E27FC236}">
                <a16:creationId xmlns:a16="http://schemas.microsoft.com/office/drawing/2014/main" id="{B6BB94AA-0B05-24C8-18D4-21735F6D0E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3FF158-5321-A9C2-46CC-BB9F4E68DC69}"/>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229653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F9FB-BD2C-C933-D63F-03235F9225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D73C4-8066-1480-CFF8-88745FE7CE32}"/>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4" name="Footer Placeholder 3">
            <a:extLst>
              <a:ext uri="{FF2B5EF4-FFF2-40B4-BE49-F238E27FC236}">
                <a16:creationId xmlns:a16="http://schemas.microsoft.com/office/drawing/2014/main" id="{FFED8950-9F58-D13C-EBA3-21AACCAAA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D2AEEB-F2AF-2BA2-7355-09CCA8D0AA17}"/>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3971680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40CEF-D88C-FC49-DDB1-F153111DA1A4}"/>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3" name="Footer Placeholder 2">
            <a:extLst>
              <a:ext uri="{FF2B5EF4-FFF2-40B4-BE49-F238E27FC236}">
                <a16:creationId xmlns:a16="http://schemas.microsoft.com/office/drawing/2014/main" id="{FFACD5C8-D35A-6606-BD88-105195AD3A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90805-A8A9-5CE7-2444-70095E46FAD2}"/>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12532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D9E8-A14A-ED36-E8E2-164CB85A7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A873D6-B14C-16AF-C702-B8995E969D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EDEE57-664B-7D62-7BE5-2210C4822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DB132B-9DA4-F89C-3656-961984E215D7}"/>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6" name="Footer Placeholder 5">
            <a:extLst>
              <a:ext uri="{FF2B5EF4-FFF2-40B4-BE49-F238E27FC236}">
                <a16:creationId xmlns:a16="http://schemas.microsoft.com/office/drawing/2014/main" id="{CC3F8540-95C4-F763-FD7A-52A68023B3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FE1DD-014B-AC7E-00B3-8D96755B0031}"/>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331257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4418-67B7-3F67-3CED-2605D3E1D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DBA477-A34F-1938-9C33-3F19661009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63BD31-6683-8E81-C471-185058AF0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FCFF1-070F-E2CB-0EB4-762EA23B02CB}"/>
              </a:ext>
            </a:extLst>
          </p:cNvPr>
          <p:cNvSpPr>
            <a:spLocks noGrp="1"/>
          </p:cNvSpPr>
          <p:nvPr>
            <p:ph type="dt" sz="half" idx="10"/>
          </p:nvPr>
        </p:nvSpPr>
        <p:spPr/>
        <p:txBody>
          <a:bodyPr/>
          <a:lstStyle/>
          <a:p>
            <a:fld id="{2638062A-2C97-024C-85A6-BC06B699A39F}" type="datetimeFigureOut">
              <a:rPr lang="en-US" smtClean="0"/>
              <a:t>11/6/2023</a:t>
            </a:fld>
            <a:endParaRPr lang="en-US"/>
          </a:p>
        </p:txBody>
      </p:sp>
      <p:sp>
        <p:nvSpPr>
          <p:cNvPr id="6" name="Footer Placeholder 5">
            <a:extLst>
              <a:ext uri="{FF2B5EF4-FFF2-40B4-BE49-F238E27FC236}">
                <a16:creationId xmlns:a16="http://schemas.microsoft.com/office/drawing/2014/main" id="{956FCDE3-F887-03C7-1642-A2142AA8A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0BC62-A315-D1C5-82A4-4F1D767A73BD}"/>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960732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F9D25-7DA2-36D0-A488-FF6E9E87E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E255D-BF0B-6236-814A-4F1001C7E8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18E223-A8DC-8B3A-F363-0EF9B0C56D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38062A-2C97-024C-85A6-BC06B699A39F}" type="datetimeFigureOut">
              <a:rPr lang="en-US" smtClean="0"/>
              <a:t>11/6/2023</a:t>
            </a:fld>
            <a:endParaRPr lang="en-US"/>
          </a:p>
        </p:txBody>
      </p:sp>
      <p:sp>
        <p:nvSpPr>
          <p:cNvPr id="5" name="Footer Placeholder 4">
            <a:extLst>
              <a:ext uri="{FF2B5EF4-FFF2-40B4-BE49-F238E27FC236}">
                <a16:creationId xmlns:a16="http://schemas.microsoft.com/office/drawing/2014/main" id="{AC7DA259-BFF0-95EE-0D79-BD826A9463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DE6E2-2A52-DA4C-000E-2246DB29B5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C6C0D-72CC-004D-A383-C8A2C0FFB3BC}" type="slidenum">
              <a:rPr lang="en-US" smtClean="0"/>
              <a:t>‹#›</a:t>
            </a:fld>
            <a:endParaRPr lang="en-US"/>
          </a:p>
        </p:txBody>
      </p:sp>
    </p:spTree>
    <p:extLst>
      <p:ext uri="{BB962C8B-B14F-4D97-AF65-F5344CB8AC3E}">
        <p14:creationId xmlns:p14="http://schemas.microsoft.com/office/powerpoint/2010/main" val="1626708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ashoeschoolsnv.scriborder.com/" TargetMode="External"/><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8" name="Title 7">
            <a:extLst>
              <a:ext uri="{FF2B5EF4-FFF2-40B4-BE49-F238E27FC236}">
                <a16:creationId xmlns:a16="http://schemas.microsoft.com/office/drawing/2014/main" id="{74AE9EE8-A692-1D32-8437-FB3CAC229D2A}"/>
              </a:ext>
            </a:extLst>
          </p:cNvPr>
          <p:cNvSpPr txBox="1">
            <a:spLocks noGrp="1"/>
          </p:cNvSpPr>
          <p:nvPr>
            <p:ph type="title" idx="4294967295"/>
          </p:nvPr>
        </p:nvSpPr>
        <p:spPr>
          <a:xfrm>
            <a:off x="1057013" y="2842593"/>
            <a:ext cx="10763075"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288"/>
                </a:solidFill>
                <a:effectLst/>
                <a:uLnTx/>
                <a:uFillTx/>
                <a:latin typeface="+mn-lt"/>
                <a:ea typeface="+mn-ea"/>
                <a:cs typeface="+mn-cs"/>
              </a:rPr>
              <a:t>Family Educational Rights and Privacy 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288"/>
                </a:solidFill>
                <a:effectLst/>
                <a:uLnTx/>
                <a:uFillTx/>
                <a:latin typeface="+mn-lt"/>
                <a:ea typeface="+mn-ea"/>
                <a:cs typeface="+mn-cs"/>
              </a:rPr>
              <a:t>(FERPA)</a:t>
            </a:r>
          </a:p>
        </p:txBody>
      </p:sp>
      <p:sp>
        <p:nvSpPr>
          <p:cNvPr id="9" name="TextBox 8">
            <a:extLst>
              <a:ext uri="{FF2B5EF4-FFF2-40B4-BE49-F238E27FC236}">
                <a16:creationId xmlns:a16="http://schemas.microsoft.com/office/drawing/2014/main" id="{74F625EC-51BC-1CDE-D354-D699D0D6D3EE}"/>
              </a:ext>
            </a:extLst>
          </p:cNvPr>
          <p:cNvSpPr txBox="1"/>
          <p:nvPr/>
        </p:nvSpPr>
        <p:spPr>
          <a:xfrm>
            <a:off x="4169328" y="4281894"/>
            <a:ext cx="5469972" cy="1384995"/>
          </a:xfrm>
          <a:prstGeom prst="rect">
            <a:avLst/>
          </a:prstGeom>
          <a:noFill/>
        </p:spPr>
        <p:txBody>
          <a:bodyPr wrap="square" rtlCol="0">
            <a:spAutoFit/>
          </a:bodyPr>
          <a:lstStyle/>
          <a:p>
            <a:pPr algn="ctr"/>
            <a:r>
              <a:rPr lang="en-US" sz="2800" i="1" dirty="0"/>
              <a:t>Presenter:</a:t>
            </a:r>
            <a:r>
              <a:rPr lang="en-US" sz="2800" dirty="0"/>
              <a:t> </a:t>
            </a:r>
          </a:p>
          <a:p>
            <a:pPr algn="ctr"/>
            <a:r>
              <a:rPr lang="en-US" sz="2800" dirty="0">
                <a:solidFill>
                  <a:srgbClr val="0070C0"/>
                </a:solidFill>
              </a:rPr>
              <a:t>Desiree Mandeville </a:t>
            </a:r>
          </a:p>
          <a:p>
            <a:pPr algn="ctr"/>
            <a:r>
              <a:rPr lang="en-US" sz="2800" dirty="0">
                <a:solidFill>
                  <a:srgbClr val="0070C0"/>
                </a:solidFill>
              </a:rPr>
              <a:t>Student Accounting Director</a:t>
            </a:r>
          </a:p>
        </p:txBody>
      </p:sp>
    </p:spTree>
    <p:extLst>
      <p:ext uri="{BB962C8B-B14F-4D97-AF65-F5344CB8AC3E}">
        <p14:creationId xmlns:p14="http://schemas.microsoft.com/office/powerpoint/2010/main" val="13705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1C7C3A-471F-5197-4A0D-8084083B13C8}"/>
              </a:ext>
            </a:extLst>
          </p:cNvPr>
          <p:cNvSpPr txBox="1">
            <a:spLocks noGrp="1"/>
          </p:cNvSpPr>
          <p:nvPr>
            <p:ph type="title" idx="4294967295"/>
          </p:nvPr>
        </p:nvSpPr>
        <p:spPr>
          <a:xfrm>
            <a:off x="1528685" y="846318"/>
            <a:ext cx="7892406"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n-lt"/>
                <a:ea typeface="+mn-ea"/>
                <a:cs typeface="+mn-cs"/>
              </a:rPr>
              <a:t>WHO ELSE MAY OBTAIN PII? </a:t>
            </a:r>
            <a:br>
              <a:rPr kumimoji="0" lang="en-US" sz="4000" b="1" i="0" u="none" strike="noStrike" kern="1200" cap="none" spc="0" normalizeH="0" baseline="0" noProof="0" dirty="0">
                <a:ln>
                  <a:noFill/>
                </a:ln>
                <a:solidFill>
                  <a:schemeClr val="tx1"/>
                </a:solidFill>
                <a:effectLst/>
                <a:uLnTx/>
                <a:uFillTx/>
                <a:latin typeface="+mn-lt"/>
                <a:ea typeface="+mn-ea"/>
                <a:cs typeface="+mn-cs"/>
              </a:rPr>
            </a:br>
            <a:endParaRPr kumimoji="0" lang="en-US" sz="4000" b="1" i="0" u="none" strike="noStrike" kern="1200" cap="none" spc="0" normalizeH="0" baseline="0" noProof="0" dirty="0">
              <a:ln>
                <a:noFill/>
              </a:ln>
              <a:solidFill>
                <a:srgbClr val="005288"/>
              </a:solidFill>
              <a:effectLst/>
              <a:uLnTx/>
              <a:uFillTx/>
              <a:latin typeface="+mn-lt"/>
              <a:ea typeface="+mn-ea"/>
              <a:cs typeface="+mn-cs"/>
            </a:endParaRPr>
          </a:p>
        </p:txBody>
      </p:sp>
      <p:sp>
        <p:nvSpPr>
          <p:cNvPr id="3" name="TextBox 2">
            <a:extLst>
              <a:ext uri="{FF2B5EF4-FFF2-40B4-BE49-F238E27FC236}">
                <a16:creationId xmlns:a16="http://schemas.microsoft.com/office/drawing/2014/main" id="{49E6F200-3096-D160-D950-DB840A0094ED}"/>
              </a:ext>
            </a:extLst>
          </p:cNvPr>
          <p:cNvSpPr txBox="1"/>
          <p:nvPr/>
        </p:nvSpPr>
        <p:spPr>
          <a:xfrm>
            <a:off x="1985556" y="1938924"/>
            <a:ext cx="9596844" cy="2225225"/>
          </a:xfrm>
          <a:prstGeom prst="rect">
            <a:avLst/>
          </a:prstGeom>
          <a:noFill/>
        </p:spPr>
        <p:txBody>
          <a:bodyPr wrap="square" rtlCol="0">
            <a:spAutoFit/>
          </a:bodyPr>
          <a:lstStyle/>
          <a:p>
            <a:pPr marL="0" indent="0">
              <a:lnSpc>
                <a:spcPct val="90000"/>
              </a:lnSpc>
              <a:buNone/>
            </a:pPr>
            <a:r>
              <a:rPr lang="en-US" sz="3200" b="1" dirty="0">
                <a:solidFill>
                  <a:srgbClr val="000000"/>
                </a:solidFill>
              </a:rPr>
              <a:t>As of January 2013:</a:t>
            </a:r>
          </a:p>
          <a:p>
            <a:pPr marL="0" indent="0">
              <a:lnSpc>
                <a:spcPct val="90000"/>
              </a:lnSpc>
              <a:buNone/>
            </a:pPr>
            <a:endParaRPr lang="en-US" sz="3200" b="1" dirty="0">
              <a:solidFill>
                <a:srgbClr val="000000"/>
              </a:solidFill>
            </a:endParaRPr>
          </a:p>
          <a:p>
            <a:pPr marL="285750" indent="-285750">
              <a:lnSpc>
                <a:spcPct val="90000"/>
              </a:lnSpc>
              <a:buFont typeface="Wingdings" panose="05000000000000000000" pitchFamily="2" charset="2"/>
              <a:buChar char="Ø"/>
            </a:pPr>
            <a:r>
              <a:rPr lang="en-US" dirty="0">
                <a:solidFill>
                  <a:srgbClr val="000000"/>
                </a:solidFill>
              </a:rPr>
              <a:t>An agency caseworker or other representative of a State or local child welfare agency, or tribal organization, who has the right to access a student’s case plan, when such agency is legally responsible for the care and protection of the student</a:t>
            </a:r>
          </a:p>
          <a:p>
            <a:pPr lvl="1">
              <a:lnSpc>
                <a:spcPct val="90000"/>
              </a:lnSpc>
            </a:pPr>
            <a:endParaRPr lang="en-US" dirty="0">
              <a:solidFill>
                <a:srgbClr val="000000"/>
              </a:solidFill>
            </a:endParaRPr>
          </a:p>
          <a:p>
            <a:pPr marL="742950" lvl="1" indent="-285750">
              <a:lnSpc>
                <a:spcPct val="90000"/>
              </a:lnSpc>
              <a:buFont typeface="Wingdings" panose="05000000000000000000" pitchFamily="2" charset="2"/>
              <a:buChar char="Ø"/>
            </a:pPr>
            <a:r>
              <a:rPr lang="en-US" dirty="0">
                <a:solidFill>
                  <a:srgbClr val="000000"/>
                </a:solidFill>
              </a:rPr>
              <a:t>Examples:  Foster Care, Washoe County Human Services, Reno- Sparks Indian Colony</a:t>
            </a:r>
            <a:endParaRPr lang="en-US" dirty="0">
              <a:solidFill>
                <a:srgbClr val="000000"/>
              </a:solidFill>
              <a:cs typeface="Calibri"/>
            </a:endParaRPr>
          </a:p>
        </p:txBody>
      </p:sp>
    </p:spTree>
    <p:extLst>
      <p:ext uri="{BB962C8B-B14F-4D97-AF65-F5344CB8AC3E}">
        <p14:creationId xmlns:p14="http://schemas.microsoft.com/office/powerpoint/2010/main" val="468172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E280F58-DC69-AB4F-7EBA-84CC0AC36A28}"/>
              </a:ext>
            </a:extLst>
          </p:cNvPr>
          <p:cNvSpPr txBox="1">
            <a:spLocks noGrp="1"/>
          </p:cNvSpPr>
          <p:nvPr>
            <p:ph type="title" idx="4294967295"/>
          </p:nvPr>
        </p:nvSpPr>
        <p:spPr>
          <a:xfrm>
            <a:off x="1944320" y="670827"/>
            <a:ext cx="720891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n-lt"/>
                <a:ea typeface="+mn-ea"/>
                <a:cs typeface="+mn-cs"/>
              </a:rPr>
              <a:t>WHAT ARE THE BASIC RULES?</a:t>
            </a:r>
            <a:endParaRPr kumimoji="0" lang="en-US" sz="4400" b="1" i="0" u="none" strike="noStrike" kern="1200" cap="none" spc="0" normalizeH="0" baseline="0" noProof="0" dirty="0">
              <a:ln>
                <a:noFill/>
              </a:ln>
              <a:solidFill>
                <a:srgbClr val="005288"/>
              </a:solidFill>
              <a:effectLst/>
              <a:uLnTx/>
              <a:uFillTx/>
              <a:latin typeface="+mn-lt"/>
              <a:ea typeface="+mn-ea"/>
              <a:cs typeface="+mn-cs"/>
            </a:endParaRPr>
          </a:p>
        </p:txBody>
      </p:sp>
      <p:sp>
        <p:nvSpPr>
          <p:cNvPr id="3" name="TextBox 2">
            <a:extLst>
              <a:ext uri="{FF2B5EF4-FFF2-40B4-BE49-F238E27FC236}">
                <a16:creationId xmlns:a16="http://schemas.microsoft.com/office/drawing/2014/main" id="{F3EF7300-0CAA-D459-3166-92AA5AC6330B}"/>
              </a:ext>
            </a:extLst>
          </p:cNvPr>
          <p:cNvSpPr txBox="1"/>
          <p:nvPr/>
        </p:nvSpPr>
        <p:spPr>
          <a:xfrm>
            <a:off x="1550126" y="1698174"/>
            <a:ext cx="10189292" cy="3539430"/>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t>Directory information can be released without parent consent, unless the parent has opted out.  </a:t>
            </a:r>
          </a:p>
          <a:p>
            <a:pPr marL="457200" indent="-457200">
              <a:buFont typeface="Wingdings" panose="05000000000000000000" pitchFamily="2" charset="2"/>
              <a:buChar char="ü"/>
            </a:pPr>
            <a:r>
              <a:rPr lang="en-US" sz="3200" dirty="0"/>
              <a:t>You have access to information only when it is required for you to do your job as a school district employee.  “Need to know” is the basic principle.</a:t>
            </a:r>
          </a:p>
          <a:p>
            <a:pPr marL="457200" indent="-457200">
              <a:buFont typeface="Wingdings" panose="05000000000000000000" pitchFamily="2" charset="2"/>
              <a:buChar char="ü"/>
            </a:pPr>
            <a:r>
              <a:rPr lang="en-US" sz="3200" dirty="0"/>
              <a:t>Don’t ever discuss a student with someone who doesn’t have a “need to know.”</a:t>
            </a:r>
          </a:p>
        </p:txBody>
      </p:sp>
    </p:spTree>
    <p:extLst>
      <p:ext uri="{BB962C8B-B14F-4D97-AF65-F5344CB8AC3E}">
        <p14:creationId xmlns:p14="http://schemas.microsoft.com/office/powerpoint/2010/main" val="3657270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 12">
            <a:extLst>
              <a:ext uri="{FF2B5EF4-FFF2-40B4-BE49-F238E27FC236}">
                <a16:creationId xmlns:a16="http://schemas.microsoft.com/office/drawing/2014/main" id="{0B5C83A8-8BD7-37BB-07EF-D16B8DAF59F8}"/>
              </a:ext>
              <a:ext uri="{C183D7F6-B498-43B3-948B-1728B52AA6E4}">
                <adec:decorative xmlns:adec="http://schemas.microsoft.com/office/drawing/2017/decorative" val="0"/>
              </a:ext>
            </a:extLst>
          </p:cNvPr>
          <p:cNvPicPr>
            <a:picLocks noChangeAspect="1"/>
          </p:cNvPicPr>
          <p:nvPr/>
        </p:nvPicPr>
        <p:blipFill>
          <a:blip r:embed="rId2"/>
          <a:srcRect/>
          <a:stretch/>
        </p:blipFill>
        <p:spPr>
          <a:xfrm>
            <a:off x="0" y="0"/>
            <a:ext cx="12192000" cy="6858000"/>
          </a:xfrm>
          <a:prstGeom prst="rect">
            <a:avLst/>
          </a:prstGeom>
        </p:spPr>
      </p:pic>
      <p:sp>
        <p:nvSpPr>
          <p:cNvPr id="3" name="TextBox 2" descr="District process how to change or delete a student record">
            <a:extLst>
              <a:ext uri="{FF2B5EF4-FFF2-40B4-BE49-F238E27FC236}">
                <a16:creationId xmlns:a16="http://schemas.microsoft.com/office/drawing/2014/main" id="{2378A039-A678-F0C2-03A4-5E3714956B0F}"/>
              </a:ext>
              <a:ext uri="{C183D7F6-B498-43B3-948B-1728B52AA6E4}">
                <adec:decorative xmlns:adec="http://schemas.microsoft.com/office/drawing/2017/decorative" val="0"/>
              </a:ext>
            </a:extLst>
          </p:cNvPr>
          <p:cNvSpPr txBox="1"/>
          <p:nvPr/>
        </p:nvSpPr>
        <p:spPr>
          <a:xfrm>
            <a:off x="1806699" y="354387"/>
            <a:ext cx="8676574" cy="4893647"/>
          </a:xfrm>
          <a:prstGeom prst="rect">
            <a:avLst/>
          </a:prstGeom>
          <a:noFill/>
        </p:spPr>
        <p:txBody>
          <a:bodyPr wrap="square" rtlCol="0">
            <a:spAutoFit/>
          </a:bodyPr>
          <a:lstStyle/>
          <a:p>
            <a:pPr algn="ctr"/>
            <a:endParaRPr lang="en-US" sz="3600" i="1" u="sng" dirty="0"/>
          </a:p>
          <a:p>
            <a:endParaRPr lang="en-US" sz="3600" dirty="0"/>
          </a:p>
          <a:p>
            <a:pPr marL="342900" indent="-342900">
              <a:buFont typeface="Wingdings" panose="05000000000000000000" pitchFamily="2" charset="2"/>
              <a:buChar char="§"/>
            </a:pPr>
            <a:r>
              <a:rPr lang="en-US" sz="2400" dirty="0"/>
              <a:t>Parents do have the right to request that the records be changed.</a:t>
            </a:r>
          </a:p>
          <a:p>
            <a:endParaRPr lang="en-US" sz="2400" dirty="0"/>
          </a:p>
          <a:p>
            <a:pPr marL="342900" indent="-342900">
              <a:buFont typeface="Wingdings" panose="05000000000000000000" pitchFamily="2" charset="2"/>
              <a:buChar char="§"/>
            </a:pPr>
            <a:r>
              <a:rPr lang="en-US" sz="2400" dirty="0"/>
              <a:t>The parents request the change in writing.</a:t>
            </a:r>
          </a:p>
          <a:p>
            <a:endParaRPr lang="en-US" sz="2400" dirty="0"/>
          </a:p>
          <a:p>
            <a:pPr marL="342900" indent="-342900">
              <a:buFont typeface="Wingdings" panose="05000000000000000000" pitchFamily="2" charset="2"/>
              <a:buChar char="§"/>
            </a:pPr>
            <a:r>
              <a:rPr lang="en-US" sz="2400" dirty="0"/>
              <a:t>The principal reviews the change request and either approves or denies.</a:t>
            </a:r>
          </a:p>
          <a:p>
            <a:endParaRPr lang="en-US" sz="2400" dirty="0"/>
          </a:p>
          <a:p>
            <a:pPr marL="342900" indent="-342900">
              <a:buFont typeface="Wingdings" panose="05000000000000000000" pitchFamily="2" charset="2"/>
              <a:buChar char="§"/>
            </a:pPr>
            <a:r>
              <a:rPr lang="en-US" sz="2400" dirty="0"/>
              <a:t>If denied, a parent can write a letter to accompany the file for which they requested a change.</a:t>
            </a:r>
          </a:p>
          <a:p>
            <a:endParaRPr lang="en-US" sz="2400" dirty="0"/>
          </a:p>
        </p:txBody>
      </p:sp>
      <p:sp>
        <p:nvSpPr>
          <p:cNvPr id="4" name="Title 3">
            <a:extLst>
              <a:ext uri="{FF2B5EF4-FFF2-40B4-BE49-F238E27FC236}">
                <a16:creationId xmlns:a16="http://schemas.microsoft.com/office/drawing/2014/main" id="{63A5369D-36E1-8F61-09B1-AFC6DA47537E}"/>
              </a:ext>
            </a:extLst>
          </p:cNvPr>
          <p:cNvSpPr>
            <a:spLocks noGrp="1"/>
          </p:cNvSpPr>
          <p:nvPr>
            <p:ph type="title" idx="4294967295"/>
          </p:nvPr>
        </p:nvSpPr>
        <p:spPr>
          <a:xfrm>
            <a:off x="2897578" y="-261258"/>
            <a:ext cx="8456221" cy="1951945"/>
          </a:xfrm>
        </p:spPr>
        <p:txBody>
          <a:bodyPr/>
          <a:lstStyle/>
          <a:p>
            <a:r>
              <a:rPr lang="en-US" sz="4400" i="1" u="sng" dirty="0"/>
              <a:t>Changing/Deleting Records</a:t>
            </a:r>
            <a:endParaRPr lang="en-US" dirty="0"/>
          </a:p>
        </p:txBody>
      </p:sp>
    </p:spTree>
    <p:extLst>
      <p:ext uri="{BB962C8B-B14F-4D97-AF65-F5344CB8AC3E}">
        <p14:creationId xmlns:p14="http://schemas.microsoft.com/office/powerpoint/2010/main" val="1635917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 13">
            <a:extLst>
              <a:ext uri="{FF2B5EF4-FFF2-40B4-BE49-F238E27FC236}">
                <a16:creationId xmlns:a16="http://schemas.microsoft.com/office/drawing/2014/main" id="{0B5C83A8-8BD7-37BB-07EF-D16B8DAF59F8}"/>
              </a:ext>
              <a:ext uri="{C183D7F6-B498-43B3-948B-1728B52AA6E4}">
                <adec:decorative xmlns:adec="http://schemas.microsoft.com/office/drawing/2017/decorative" val="0"/>
              </a:ext>
            </a:extLst>
          </p:cNvPr>
          <p:cNvPicPr>
            <a:picLocks noChangeAspect="1"/>
          </p:cNvPicPr>
          <p:nvPr/>
        </p:nvPicPr>
        <p:blipFill>
          <a:blip r:embed="rId2"/>
          <a:srcRect/>
          <a:stretch/>
        </p:blipFill>
        <p:spPr>
          <a:xfrm>
            <a:off x="0" y="0"/>
            <a:ext cx="12192000" cy="6858000"/>
          </a:xfrm>
          <a:prstGeom prst="rect">
            <a:avLst/>
          </a:prstGeom>
        </p:spPr>
      </p:pic>
      <p:sp>
        <p:nvSpPr>
          <p:cNvPr id="2" name="TextBox 1" descr="Email that isn’t printed and put in a file is not subject to FERPA&#10;Always use the word 'encrypt' in the title (subject line) of the email when sending email that involves student data of any kind outside the district.&#10;Email within WCSD (@washoeschools.net) is protected by the server and does not need to be encrypted.&#10;">
            <a:extLst>
              <a:ext uri="{FF2B5EF4-FFF2-40B4-BE49-F238E27FC236}">
                <a16:creationId xmlns:a16="http://schemas.microsoft.com/office/drawing/2014/main" id="{DD1C7C3A-471F-5197-4A0D-8084083B13C8}"/>
              </a:ext>
              <a:ext uri="{C183D7F6-B498-43B3-948B-1728B52AA6E4}">
                <adec:decorative xmlns:adec="http://schemas.microsoft.com/office/drawing/2017/decorative" val="0"/>
              </a:ext>
            </a:extLst>
          </p:cNvPr>
          <p:cNvSpPr txBox="1"/>
          <p:nvPr/>
        </p:nvSpPr>
        <p:spPr>
          <a:xfrm>
            <a:off x="2311124" y="636593"/>
            <a:ext cx="9068076" cy="5878532"/>
          </a:xfrm>
          <a:prstGeom prst="rect">
            <a:avLst/>
          </a:prstGeom>
          <a:noFill/>
        </p:spPr>
        <p:txBody>
          <a:bodyPr wrap="square" rtlCol="0">
            <a:spAutoFit/>
          </a:bodyPr>
          <a:lstStyle/>
          <a:p>
            <a:endParaRPr lang="en-US" sz="6000" dirty="0"/>
          </a:p>
          <a:p>
            <a:pPr marL="457200" indent="-457200">
              <a:buFont typeface="Arial" panose="020B0604020202020204" pitchFamily="34" charset="0"/>
              <a:buChar char="•"/>
            </a:pPr>
            <a:r>
              <a:rPr lang="en-US" sz="3200" dirty="0"/>
              <a:t>Email that isn’t printed and put in a file is not subject to FERPA</a:t>
            </a:r>
          </a:p>
          <a:p>
            <a:pPr marL="457200" indent="-457200">
              <a:buFont typeface="Arial" panose="020B0604020202020204" pitchFamily="34" charset="0"/>
              <a:buChar char="•"/>
            </a:pPr>
            <a:r>
              <a:rPr lang="en-US" sz="3200" dirty="0"/>
              <a:t>Always use the word 'encrypt' in the title (subject line) of the email when sending email that involves student data of any kind outside the district.</a:t>
            </a:r>
            <a:endParaRPr lang="en-US" sz="3200" dirty="0">
              <a:cs typeface="Calibri"/>
            </a:endParaRPr>
          </a:p>
          <a:p>
            <a:pPr marL="457200" indent="-457200">
              <a:buFont typeface="Arial" panose="020B0604020202020204" pitchFamily="34" charset="0"/>
              <a:buChar char="•"/>
            </a:pPr>
            <a:r>
              <a:rPr lang="en-US" sz="3200" dirty="0"/>
              <a:t>Email within WCSD (@washoeschools.net) is protected by the server and does not need to be encrypted.</a:t>
            </a:r>
            <a:endParaRPr lang="en-US" sz="3200" dirty="0">
              <a:cs typeface="Calibri"/>
            </a:endParaRPr>
          </a:p>
          <a:p>
            <a:endParaRPr lang="en-US" sz="6000" b="1" dirty="0">
              <a:solidFill>
                <a:srgbClr val="005288"/>
              </a:solidFill>
            </a:endParaRPr>
          </a:p>
        </p:txBody>
      </p:sp>
      <p:sp>
        <p:nvSpPr>
          <p:cNvPr id="4" name="Title 3">
            <a:extLst>
              <a:ext uri="{FF2B5EF4-FFF2-40B4-BE49-F238E27FC236}">
                <a16:creationId xmlns:a16="http://schemas.microsoft.com/office/drawing/2014/main" id="{D75F8DD6-4635-1A42-CCA0-F423275B67A9}"/>
              </a:ext>
            </a:extLst>
          </p:cNvPr>
          <p:cNvSpPr>
            <a:spLocks noGrp="1"/>
          </p:cNvSpPr>
          <p:nvPr>
            <p:ph type="title" idx="4294967295"/>
          </p:nvPr>
        </p:nvSpPr>
        <p:spPr>
          <a:xfrm>
            <a:off x="2311124" y="1284790"/>
            <a:ext cx="9042676" cy="405898"/>
          </a:xfrm>
        </p:spPr>
        <p:txBody>
          <a:bodyPr>
            <a:normAutofit fontScale="90000"/>
          </a:bodyPr>
          <a:lstStyle/>
          <a:p>
            <a:r>
              <a:rPr lang="en-US" sz="6000" b="1" dirty="0"/>
              <a:t>EMAIL and FERPA:</a:t>
            </a:r>
            <a:br>
              <a:rPr lang="en-US" sz="4400" dirty="0"/>
            </a:br>
            <a:endParaRPr lang="en-US" dirty="0"/>
          </a:p>
        </p:txBody>
      </p:sp>
    </p:spTree>
    <p:extLst>
      <p:ext uri="{BB962C8B-B14F-4D97-AF65-F5344CB8AC3E}">
        <p14:creationId xmlns:p14="http://schemas.microsoft.com/office/powerpoint/2010/main" val="327033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2378A039-A678-F0C2-03A4-5E3714956B0F}"/>
              </a:ext>
            </a:extLst>
          </p:cNvPr>
          <p:cNvSpPr txBox="1">
            <a:spLocks noGrp="1"/>
          </p:cNvSpPr>
          <p:nvPr>
            <p:ph type="title" idx="4294967295"/>
          </p:nvPr>
        </p:nvSpPr>
        <p:spPr>
          <a:xfrm>
            <a:off x="1554809" y="846316"/>
            <a:ext cx="5677988" cy="5078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Copies of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Parents are permitted to see their child’s records.  They must give notice in writing.</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You have 5 days to tell them when the records will be ready for them to view (and you have 45 days to get them ready).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dirty="0">
              <a:ln>
                <a:noFill/>
              </a:ln>
              <a:solidFill>
                <a:schemeClr val="tx1"/>
              </a:solidFill>
              <a:effectLst/>
              <a:uLnTx/>
              <a:uFillTx/>
              <a:latin typeface="+mn-lt"/>
              <a:ea typeface="+mn-ea"/>
              <a:cs typeface="Calibri"/>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All requests for copies of records are go be directed to:</a:t>
            </a:r>
            <a:endParaRPr kumimoji="0" lang="en-US" sz="2000" b="0" i="0" u="none" strike="noStrike" kern="1200" cap="none" spc="0" normalizeH="0" baseline="0" noProof="0" dirty="0">
              <a:ln>
                <a:noFill/>
              </a:ln>
              <a:solidFill>
                <a:schemeClr val="tx1"/>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Calibri"/>
              </a:rPr>
              <a:t>       </a:t>
            </a:r>
            <a:r>
              <a:rPr kumimoji="0" lang="en-US" sz="2000" b="0" i="0" u="none" strike="noStrike" kern="1200" cap="none" spc="0" normalizeH="0" baseline="0" noProof="0" dirty="0">
                <a:ln>
                  <a:noFill/>
                </a:ln>
                <a:solidFill>
                  <a:schemeClr val="tx1"/>
                </a:solidFill>
                <a:effectLst/>
                <a:uLnTx/>
                <a:uFillTx/>
                <a:latin typeface="+mn-lt"/>
                <a:ea typeface="+mn-ea"/>
                <a:cs typeface="Calibri"/>
                <a:hlinkClick r:id="rId3"/>
              </a:rPr>
              <a:t>https://washoeschoolsnv.scriborder.com/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a:extLst>
              <a:ext uri="{FF2B5EF4-FFF2-40B4-BE49-F238E27FC236}">
                <a16:creationId xmlns:a16="http://schemas.microsoft.com/office/drawing/2014/main" id="{07E48760-4870-CA33-DF85-8BFB3F10B0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99808" y="1155377"/>
            <a:ext cx="3847722" cy="2996697"/>
          </a:xfrm>
          <a:prstGeom prst="rect">
            <a:avLst/>
          </a:prstGeom>
        </p:spPr>
      </p:pic>
    </p:spTree>
    <p:extLst>
      <p:ext uri="{BB962C8B-B14F-4D97-AF65-F5344CB8AC3E}">
        <p14:creationId xmlns:p14="http://schemas.microsoft.com/office/powerpoint/2010/main" val="2622426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 15">
            <a:extLst>
              <a:ext uri="{FF2B5EF4-FFF2-40B4-BE49-F238E27FC236}">
                <a16:creationId xmlns:a16="http://schemas.microsoft.com/office/drawing/2014/main" id="{0B5C83A8-8BD7-37BB-07EF-D16B8DAF59F8}"/>
              </a:ext>
              <a:ext uri="{C183D7F6-B498-43B3-948B-1728B52AA6E4}">
                <adec:decorative xmlns:adec="http://schemas.microsoft.com/office/drawing/2017/decorative" val="0"/>
              </a:ext>
            </a:extLst>
          </p:cNvPr>
          <p:cNvPicPr>
            <a:picLocks noChangeAspect="1"/>
          </p:cNvPicPr>
          <p:nvPr/>
        </p:nvPicPr>
        <p:blipFill>
          <a:blip r:embed="rId2"/>
          <a:src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D1C7C3A-471F-5197-4A0D-8084083B13C8}"/>
              </a:ext>
            </a:extLst>
          </p:cNvPr>
          <p:cNvSpPr txBox="1"/>
          <p:nvPr/>
        </p:nvSpPr>
        <p:spPr>
          <a:xfrm>
            <a:off x="2357306" y="636593"/>
            <a:ext cx="7810681" cy="6278642"/>
          </a:xfrm>
          <a:prstGeom prst="rect">
            <a:avLst/>
          </a:prstGeom>
          <a:noFill/>
        </p:spPr>
        <p:txBody>
          <a:bodyPr wrap="square" rtlCol="0">
            <a:spAutoFit/>
          </a:bodyPr>
          <a:lstStyle/>
          <a:p>
            <a:endParaRPr lang="en-US" sz="4000" b="1" dirty="0"/>
          </a:p>
          <a:p>
            <a:pPr marL="457200" indent="-457200">
              <a:buFont typeface="Wingdings" panose="05000000000000000000" pitchFamily="2" charset="2"/>
              <a:buChar char="ü"/>
            </a:pPr>
            <a:r>
              <a:rPr lang="en-US" sz="2800" dirty="0"/>
              <a:t>A student may not be released to a step-parent or domestic partner during the school day unless the step-parent or domestic partner is identified in IC </a:t>
            </a:r>
            <a:r>
              <a:rPr lang="en-US" sz="2800" b="1" i="1" u="sng" dirty="0"/>
              <a:t>AND</a:t>
            </a:r>
          </a:p>
          <a:p>
            <a:endParaRPr lang="en-US" sz="2800" b="1" i="1" u="sng" dirty="0"/>
          </a:p>
          <a:p>
            <a:pPr marL="457200" indent="-457200">
              <a:buFont typeface="Wingdings" panose="05000000000000000000" pitchFamily="2" charset="2"/>
              <a:buChar char="ü"/>
            </a:pPr>
            <a:r>
              <a:rPr lang="en-US" sz="2800" dirty="0"/>
              <a:t>The natural parent has provided a note allowing the step-parent or domestic partner to pick up</a:t>
            </a:r>
          </a:p>
          <a:p>
            <a:endParaRPr lang="en-US" sz="2800" dirty="0"/>
          </a:p>
          <a:p>
            <a:pPr marL="457200" indent="-457200">
              <a:buFont typeface="Wingdings" panose="05000000000000000000" pitchFamily="2" charset="2"/>
              <a:buChar char="ü"/>
            </a:pPr>
            <a:r>
              <a:rPr lang="en-US" sz="2800" dirty="0"/>
              <a:t>Emergency Contacts cannot pick up a student unless it is an emergency and parent(s) can’t be reached.</a:t>
            </a:r>
          </a:p>
          <a:p>
            <a:endParaRPr lang="en-US" sz="5400" b="1" dirty="0">
              <a:solidFill>
                <a:srgbClr val="005288"/>
              </a:solidFill>
            </a:endParaRPr>
          </a:p>
        </p:txBody>
      </p:sp>
      <p:sp>
        <p:nvSpPr>
          <p:cNvPr id="4" name="Title 3">
            <a:extLst>
              <a:ext uri="{FF2B5EF4-FFF2-40B4-BE49-F238E27FC236}">
                <a16:creationId xmlns:a16="http://schemas.microsoft.com/office/drawing/2014/main" id="{DF4B91F8-742F-3E75-3158-A23324626756}"/>
              </a:ext>
            </a:extLst>
          </p:cNvPr>
          <p:cNvSpPr>
            <a:spLocks noGrp="1"/>
          </p:cNvSpPr>
          <p:nvPr>
            <p:ph type="title" idx="4294967295"/>
          </p:nvPr>
        </p:nvSpPr>
        <p:spPr>
          <a:xfrm>
            <a:off x="1261642" y="636593"/>
            <a:ext cx="10092158" cy="1054095"/>
          </a:xfrm>
        </p:spPr>
        <p:txBody>
          <a:bodyPr>
            <a:normAutofit fontScale="90000"/>
          </a:bodyPr>
          <a:lstStyle/>
          <a:p>
            <a:r>
              <a:rPr lang="en-US" sz="4400" b="1" dirty="0"/>
              <a:t>RELEASE OF STUDENTS:</a:t>
            </a:r>
            <a:br>
              <a:rPr lang="en-US" sz="4400" b="1" dirty="0"/>
            </a:br>
            <a:endParaRPr lang="en-US" dirty="0"/>
          </a:p>
        </p:txBody>
      </p:sp>
    </p:spTree>
    <p:extLst>
      <p:ext uri="{BB962C8B-B14F-4D97-AF65-F5344CB8AC3E}">
        <p14:creationId xmlns:p14="http://schemas.microsoft.com/office/powerpoint/2010/main" val="2797595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 16, last slide of presentation ">
            <a:extLst>
              <a:ext uri="{FF2B5EF4-FFF2-40B4-BE49-F238E27FC236}">
                <a16:creationId xmlns:a16="http://schemas.microsoft.com/office/drawing/2014/main" id="{0B5C83A8-8BD7-37BB-07EF-D16B8DAF59F8}"/>
              </a:ext>
              <a:ext uri="{C183D7F6-B498-43B3-948B-1728B52AA6E4}">
                <adec:decorative xmlns:adec="http://schemas.microsoft.com/office/drawing/2017/decorative" val="0"/>
              </a:ext>
            </a:extLst>
          </p:cNvPr>
          <p:cNvPicPr>
            <a:picLocks noChangeAspect="1"/>
          </p:cNvPicPr>
          <p:nvPr/>
        </p:nvPicPr>
        <p:blipFill>
          <a:blip r:embed="rId2"/>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1C5B4F1-7937-E06F-7021-704B6104CC5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963" y="2076585"/>
            <a:ext cx="3657143" cy="36571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48360EA-B6EA-B3AD-3BE5-DDA4D2D97FF9}"/>
              </a:ext>
              <a:ext uri="{C183D7F6-B498-43B3-948B-1728B52AA6E4}">
                <adec:decorative xmlns:adec="http://schemas.microsoft.com/office/drawing/2017/decorative" val="0"/>
              </a:ext>
            </a:extLst>
          </p:cNvPr>
          <p:cNvSpPr>
            <a:spLocks noGrp="1"/>
          </p:cNvSpPr>
          <p:nvPr>
            <p:ph type="title" idx="4294967295"/>
          </p:nvPr>
        </p:nvSpPr>
        <p:spPr>
          <a:xfrm>
            <a:off x="4456252" y="671332"/>
            <a:ext cx="6897547" cy="1019356"/>
          </a:xfrm>
        </p:spPr>
        <p:txBody>
          <a:bodyPr>
            <a:normAutofit/>
          </a:bodyPr>
          <a:lstStyle/>
          <a:p>
            <a:r>
              <a:rPr lang="en-US" sz="6600" b="1" dirty="0">
                <a:solidFill>
                  <a:srgbClr val="00B0F0"/>
                </a:solidFill>
              </a:rPr>
              <a:t>Questions</a:t>
            </a:r>
          </a:p>
        </p:txBody>
      </p:sp>
    </p:spTree>
    <p:extLst>
      <p:ext uri="{BB962C8B-B14F-4D97-AF65-F5344CB8AC3E}">
        <p14:creationId xmlns:p14="http://schemas.microsoft.com/office/powerpoint/2010/main" val="88217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8E0336-AB6E-E900-7E02-3B5974B70E2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WCSD Promise</a:t>
            </a:r>
          </a:p>
        </p:txBody>
      </p:sp>
    </p:spTree>
    <p:extLst>
      <p:ext uri="{BB962C8B-B14F-4D97-AF65-F5344CB8AC3E}">
        <p14:creationId xmlns:p14="http://schemas.microsoft.com/office/powerpoint/2010/main" val="1185921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8FF5989-AED8-FFE5-B120-7828407625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84429" y="1135323"/>
            <a:ext cx="4119239" cy="3817397"/>
          </a:xfrm>
          <a:prstGeom prst="rect">
            <a:avLst/>
          </a:prstGeom>
        </p:spPr>
      </p:pic>
      <p:sp>
        <p:nvSpPr>
          <p:cNvPr id="5" name="Title 4" descr="Title">
            <a:extLst>
              <a:ext uri="{FF2B5EF4-FFF2-40B4-BE49-F238E27FC236}">
                <a16:creationId xmlns:a16="http://schemas.microsoft.com/office/drawing/2014/main" id="{F0A79CF4-F90E-0964-5A35-051C9B70F046}"/>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What is FERPA</a:t>
            </a:r>
          </a:p>
        </p:txBody>
      </p:sp>
      <p:sp>
        <p:nvSpPr>
          <p:cNvPr id="3" name="TextBox 2">
            <a:extLst>
              <a:ext uri="{FF2B5EF4-FFF2-40B4-BE49-F238E27FC236}">
                <a16:creationId xmlns:a16="http://schemas.microsoft.com/office/drawing/2014/main" id="{F5F59A80-DD2D-7733-1ACC-DEACB395C4F8}"/>
              </a:ext>
              <a:ext uri="{C183D7F6-B498-43B3-948B-1728B52AA6E4}">
                <adec:decorative xmlns:adec="http://schemas.microsoft.com/office/drawing/2017/decorative" val="1"/>
              </a:ext>
            </a:extLst>
          </p:cNvPr>
          <p:cNvSpPr txBox="1">
            <a:spLocks/>
          </p:cNvSpPr>
          <p:nvPr/>
        </p:nvSpPr>
        <p:spPr>
          <a:xfrm>
            <a:off x="5730240" y="2161312"/>
            <a:ext cx="6135188" cy="30131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n-lt"/>
                <a:ea typeface="+mn-ea"/>
                <a:cs typeface="+mn-cs"/>
              </a:rPr>
              <a:t>WHAT IS FERPA?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FERPA Grants 4 specific rights to the adult student or the minor student’s parent/guardian:</a:t>
            </a:r>
          </a:p>
          <a:p>
            <a:pPr marL="914400" marR="0" lvl="1" indent="-4572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the right to see the information that the institution is keeping on the student</a:t>
            </a:r>
          </a:p>
          <a:p>
            <a:pPr marL="914400" marR="0" lvl="1" indent="-4572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the right to ask to change those records and make a statement to be added to the record</a:t>
            </a:r>
          </a:p>
          <a:p>
            <a:pPr marL="914400" marR="0" lvl="1" indent="-4572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the right to allow disclosure of the student’s records</a:t>
            </a:r>
          </a:p>
          <a:p>
            <a:pPr marL="914400" marR="0" lvl="1" indent="-457200" algn="l" defTabSz="914400" rtl="0" eaLnBrk="1" fontAlgn="auto" latinLnBrk="0" hangingPunct="1">
              <a:lnSpc>
                <a:spcPct val="9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the right to file a complaint with the FERPA Office in Washington, D.C.</a:t>
            </a:r>
          </a:p>
        </p:txBody>
      </p:sp>
    </p:spTree>
    <p:extLst>
      <p:ext uri="{BB962C8B-B14F-4D97-AF65-F5344CB8AC3E}">
        <p14:creationId xmlns:p14="http://schemas.microsoft.com/office/powerpoint/2010/main" val="4013326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2" name="TextBox 1" descr="Text box">
            <a:extLst>
              <a:ext uri="{FF2B5EF4-FFF2-40B4-BE49-F238E27FC236}">
                <a16:creationId xmlns:a16="http://schemas.microsoft.com/office/drawing/2014/main" id="{6E00DBF0-EDD5-D632-7167-35EAF487032C}"/>
              </a:ext>
              <a:ext uri="{C183D7F6-B498-43B3-948B-1728B52AA6E4}">
                <adec:decorative xmlns:adec="http://schemas.microsoft.com/office/drawing/2017/decorative" val="0"/>
              </a:ext>
            </a:extLst>
          </p:cNvPr>
          <p:cNvSpPr txBox="1"/>
          <p:nvPr/>
        </p:nvSpPr>
        <p:spPr>
          <a:xfrm>
            <a:off x="2839453" y="2130425"/>
            <a:ext cx="7546118" cy="4013406"/>
          </a:xfrm>
          <a:prstGeom prst="rect">
            <a:avLst/>
          </a:prstGeom>
          <a:noFill/>
        </p:spPr>
        <p:txBody>
          <a:bodyPr wrap="square" rtlCol="0">
            <a:spAutoFit/>
          </a:bodyPr>
          <a:lstStyle/>
          <a:p>
            <a:endParaRPr lang="en-US" sz="2800" b="1" dirty="0"/>
          </a:p>
          <a:p>
            <a:pPr marL="0" indent="0">
              <a:lnSpc>
                <a:spcPct val="90000"/>
              </a:lnSpc>
              <a:buNone/>
            </a:pPr>
            <a:r>
              <a:rPr lang="en-US" dirty="0"/>
              <a:t>Any information that is stored and maintained about a student.  A student educational record may be:</a:t>
            </a:r>
          </a:p>
          <a:p>
            <a:pPr marL="0" indent="0">
              <a:lnSpc>
                <a:spcPct val="90000"/>
              </a:lnSpc>
              <a:buNone/>
            </a:pPr>
            <a:endParaRPr lang="en-US" dirty="0"/>
          </a:p>
          <a:p>
            <a:pPr marL="800100" lvl="1" indent="-342900">
              <a:lnSpc>
                <a:spcPct val="90000"/>
              </a:lnSpc>
              <a:buFont typeface="Wingdings" panose="05000000000000000000" pitchFamily="2" charset="2"/>
              <a:buChar char="Ø"/>
            </a:pPr>
            <a:r>
              <a:rPr lang="en-US" sz="2200" dirty="0"/>
              <a:t>A document in the cumulative folder</a:t>
            </a:r>
          </a:p>
          <a:p>
            <a:pPr marL="800100" lvl="1" indent="-342900">
              <a:lnSpc>
                <a:spcPct val="90000"/>
              </a:lnSpc>
              <a:buFont typeface="Wingdings" panose="05000000000000000000" pitchFamily="2" charset="2"/>
              <a:buChar char="Ø"/>
            </a:pPr>
            <a:r>
              <a:rPr lang="en-US" sz="2200" dirty="0"/>
              <a:t>Any information in infinite campus</a:t>
            </a:r>
          </a:p>
          <a:p>
            <a:pPr marL="800100" lvl="1" indent="-342900">
              <a:lnSpc>
                <a:spcPct val="90000"/>
              </a:lnSpc>
              <a:buFont typeface="Wingdings" panose="05000000000000000000" pitchFamily="2" charset="2"/>
              <a:buChar char="Ø"/>
            </a:pPr>
            <a:r>
              <a:rPr lang="en-US" sz="2200" dirty="0"/>
              <a:t>A computer display screen</a:t>
            </a:r>
          </a:p>
          <a:p>
            <a:pPr marL="800100" lvl="1" indent="-342900">
              <a:lnSpc>
                <a:spcPct val="90000"/>
              </a:lnSpc>
              <a:buFont typeface="Wingdings" panose="05000000000000000000" pitchFamily="2" charset="2"/>
              <a:buChar char="Ø"/>
            </a:pPr>
            <a:r>
              <a:rPr lang="en-US" sz="2200" dirty="0"/>
              <a:t>A video or internet project that includes the student</a:t>
            </a:r>
          </a:p>
          <a:p>
            <a:pPr marL="800100" lvl="1" indent="-342900">
              <a:lnSpc>
                <a:spcPct val="90000"/>
              </a:lnSpc>
              <a:buFont typeface="Wingdings" panose="05000000000000000000" pitchFamily="2" charset="2"/>
              <a:buChar char="Ø"/>
            </a:pPr>
            <a:r>
              <a:rPr lang="en-US" sz="2200" dirty="0"/>
              <a:t>Special Education and Health Records</a:t>
            </a:r>
          </a:p>
          <a:p>
            <a:pPr marL="800100" lvl="1" indent="-342900">
              <a:lnSpc>
                <a:spcPct val="90000"/>
              </a:lnSpc>
              <a:buFont typeface="Wingdings" panose="05000000000000000000" pitchFamily="2" charset="2"/>
              <a:buChar char="Ø"/>
            </a:pPr>
            <a:r>
              <a:rPr lang="en-US" sz="2200" dirty="0"/>
              <a:t>MTSS, Behavior, GT, Counseling, and 504</a:t>
            </a:r>
          </a:p>
          <a:p>
            <a:pPr lvl="1">
              <a:lnSpc>
                <a:spcPct val="90000"/>
              </a:lnSpc>
            </a:pPr>
            <a:endParaRPr lang="en-US" sz="2200" dirty="0"/>
          </a:p>
          <a:p>
            <a:pPr marL="457200" lvl="1" indent="0">
              <a:lnSpc>
                <a:spcPct val="90000"/>
              </a:lnSpc>
              <a:buNone/>
            </a:pPr>
            <a:r>
              <a:rPr lang="en-US" sz="2200" dirty="0"/>
              <a:t>It is NOT email, unless that email is printed and placed in the student file.</a:t>
            </a:r>
          </a:p>
        </p:txBody>
      </p:sp>
      <p:pic>
        <p:nvPicPr>
          <p:cNvPr id="3" name="Picture 2">
            <a:extLst>
              <a:ext uri="{FF2B5EF4-FFF2-40B4-BE49-F238E27FC236}">
                <a16:creationId xmlns:a16="http://schemas.microsoft.com/office/drawing/2014/main" id="{D0FA1460-1657-6341-D2FC-E178BEAB67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4594" y="1943100"/>
            <a:ext cx="1562100" cy="1485900"/>
          </a:xfrm>
          <a:prstGeom prst="rect">
            <a:avLst/>
          </a:prstGeom>
        </p:spPr>
      </p:pic>
      <p:pic>
        <p:nvPicPr>
          <p:cNvPr id="4" name="Picture 3">
            <a:extLst>
              <a:ext uri="{FF2B5EF4-FFF2-40B4-BE49-F238E27FC236}">
                <a16:creationId xmlns:a16="http://schemas.microsoft.com/office/drawing/2014/main" id="{CC3C91FE-4D1A-6C79-9F7D-DD0AF41D8D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51927" y="520700"/>
            <a:ext cx="2295525" cy="1609725"/>
          </a:xfrm>
          <a:prstGeom prst="rect">
            <a:avLst/>
          </a:prstGeom>
        </p:spPr>
      </p:pic>
      <p:sp>
        <p:nvSpPr>
          <p:cNvPr id="9" name="Title 8">
            <a:extLst>
              <a:ext uri="{FF2B5EF4-FFF2-40B4-BE49-F238E27FC236}">
                <a16:creationId xmlns:a16="http://schemas.microsoft.com/office/drawing/2014/main" id="{C3DD4851-B270-D633-62BD-1C72CDCF27CA}"/>
              </a:ext>
              <a:ext uri="{C183D7F6-B498-43B3-948B-1728B52AA6E4}">
                <adec:decorative xmlns:adec="http://schemas.microsoft.com/office/drawing/2017/decorative" val="0"/>
              </a:ext>
            </a:extLst>
          </p:cNvPr>
          <p:cNvSpPr>
            <a:spLocks noGrp="1"/>
          </p:cNvSpPr>
          <p:nvPr>
            <p:ph type="title" idx="4294967295"/>
          </p:nvPr>
        </p:nvSpPr>
        <p:spPr>
          <a:xfrm>
            <a:off x="2640361" y="1641684"/>
            <a:ext cx="9307091" cy="977482"/>
          </a:xfrm>
        </p:spPr>
        <p:txBody>
          <a:bodyPr>
            <a:normAutofit fontScale="90000"/>
          </a:bodyPr>
          <a:lstStyle/>
          <a:p>
            <a:r>
              <a:rPr lang="en-US" sz="4400" b="1" dirty="0"/>
              <a:t>WHAT IS A </a:t>
            </a:r>
            <a:br>
              <a:rPr lang="en-US" sz="4400" b="1" dirty="0"/>
            </a:br>
            <a:r>
              <a:rPr lang="en-US" sz="4400" b="1" dirty="0"/>
              <a:t>STUDENT EDUCATIONAL RECORD?</a:t>
            </a:r>
            <a:br>
              <a:rPr lang="en-US" sz="4400" b="1" dirty="0"/>
            </a:br>
            <a:endParaRPr lang="en-US" dirty="0"/>
          </a:p>
        </p:txBody>
      </p:sp>
    </p:spTree>
    <p:extLst>
      <p:ext uri="{BB962C8B-B14F-4D97-AF65-F5344CB8AC3E}">
        <p14:creationId xmlns:p14="http://schemas.microsoft.com/office/powerpoint/2010/main" val="2816833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378A039-A678-F0C2-03A4-5E3714956B0F}"/>
              </a:ext>
            </a:extLst>
          </p:cNvPr>
          <p:cNvSpPr txBox="1"/>
          <p:nvPr/>
        </p:nvSpPr>
        <p:spPr>
          <a:xfrm>
            <a:off x="1900052" y="1543792"/>
            <a:ext cx="9408307" cy="4216539"/>
          </a:xfrm>
          <a:prstGeom prst="rect">
            <a:avLst/>
          </a:prstGeom>
          <a:noFill/>
        </p:spPr>
        <p:txBody>
          <a:bodyPr wrap="square" rtlCol="0">
            <a:spAutoFit/>
          </a:bodyPr>
          <a:lstStyle/>
          <a:p>
            <a:endParaRPr lang="en-US" sz="3600" b="1" dirty="0"/>
          </a:p>
          <a:p>
            <a:pPr marL="457200" indent="-457200">
              <a:buFont typeface="Wingdings" panose="05000000000000000000" pitchFamily="2" charset="2"/>
              <a:buChar char="v"/>
            </a:pPr>
            <a:r>
              <a:rPr lang="en-US" sz="3200" dirty="0"/>
              <a:t>Exceptions to “education records” include –</a:t>
            </a:r>
          </a:p>
          <a:p>
            <a:endParaRPr lang="en-US" sz="3200" dirty="0"/>
          </a:p>
          <a:p>
            <a:pPr marL="914400" lvl="1" indent="-457200">
              <a:buFont typeface="Wingdings" panose="05000000000000000000" pitchFamily="2" charset="2"/>
              <a:buChar char="ü"/>
            </a:pPr>
            <a:r>
              <a:rPr lang="en-US" sz="2800" dirty="0"/>
              <a:t>Records kept in the sole possession of the maker of the record and not revealed to anyone but a temporary substitute, e.g., personal notes. (Memory joggers)</a:t>
            </a:r>
          </a:p>
          <a:p>
            <a:pPr lvl="1"/>
            <a:endParaRPr lang="en-US" sz="2800" dirty="0"/>
          </a:p>
          <a:p>
            <a:pPr marL="914400" lvl="1" indent="-457200">
              <a:buFont typeface="Wingdings" panose="05000000000000000000" pitchFamily="2" charset="2"/>
              <a:buChar char="ü"/>
            </a:pPr>
            <a:r>
              <a:rPr lang="en-US" sz="2800" dirty="0"/>
              <a:t>Records created and maintained by a law enforcement unit for a law enforcement purpose.</a:t>
            </a:r>
          </a:p>
        </p:txBody>
      </p:sp>
      <p:sp>
        <p:nvSpPr>
          <p:cNvPr id="4" name="Title 3">
            <a:extLst>
              <a:ext uri="{FF2B5EF4-FFF2-40B4-BE49-F238E27FC236}">
                <a16:creationId xmlns:a16="http://schemas.microsoft.com/office/drawing/2014/main" id="{15DC8E62-D8E1-1A05-2AFC-93C04990CD12}"/>
              </a:ext>
            </a:extLst>
          </p:cNvPr>
          <p:cNvSpPr>
            <a:spLocks noGrp="1"/>
          </p:cNvSpPr>
          <p:nvPr>
            <p:ph type="title" idx="4294967295"/>
          </p:nvPr>
        </p:nvSpPr>
        <p:spPr>
          <a:xfrm>
            <a:off x="2118221" y="626383"/>
            <a:ext cx="10515600" cy="1325563"/>
          </a:xfrm>
        </p:spPr>
        <p:txBody>
          <a:bodyPr/>
          <a:lstStyle/>
          <a:p>
            <a:r>
              <a:rPr lang="en-US" b="1" dirty="0"/>
              <a:t>What isn’t an EDUCATION RECORD?</a:t>
            </a:r>
            <a:br>
              <a:rPr lang="en-US" b="1" dirty="0"/>
            </a:br>
            <a:endParaRPr lang="en-US" dirty="0"/>
          </a:p>
        </p:txBody>
      </p:sp>
    </p:spTree>
    <p:extLst>
      <p:ext uri="{BB962C8B-B14F-4D97-AF65-F5344CB8AC3E}">
        <p14:creationId xmlns:p14="http://schemas.microsoft.com/office/powerpoint/2010/main" val="1220959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378A039-A678-F0C2-03A4-5E3714956B0F}"/>
              </a:ext>
              <a:ext uri="{C183D7F6-B498-43B3-948B-1728B52AA6E4}">
                <adec:decorative xmlns:adec="http://schemas.microsoft.com/office/drawing/2017/decorative" val="0"/>
              </a:ext>
            </a:extLst>
          </p:cNvPr>
          <p:cNvSpPr txBox="1"/>
          <p:nvPr/>
        </p:nvSpPr>
        <p:spPr>
          <a:xfrm>
            <a:off x="1637935" y="1582586"/>
            <a:ext cx="6960017" cy="4247317"/>
          </a:xfrm>
          <a:prstGeom prst="rect">
            <a:avLst/>
          </a:prstGeom>
          <a:noFill/>
        </p:spPr>
        <p:txBody>
          <a:bodyPr wrap="square" rtlCol="0">
            <a:spAutoFit/>
          </a:bodyPr>
          <a:lstStyle/>
          <a:p>
            <a:pPr marL="114300" lvl="1" indent="0">
              <a:buNone/>
            </a:pPr>
            <a:r>
              <a:rPr lang="en-US" b="1" dirty="0"/>
              <a:t>Directory Information includes</a:t>
            </a:r>
            <a:r>
              <a:rPr lang="en-US" dirty="0"/>
              <a:t>:  </a:t>
            </a:r>
          </a:p>
          <a:p>
            <a:pPr lvl="2"/>
            <a:r>
              <a:rPr lang="en-US" dirty="0"/>
              <a:t>Name </a:t>
            </a:r>
            <a:endParaRPr lang="en-US" dirty="0">
              <a:cs typeface="Calibri"/>
            </a:endParaRPr>
          </a:p>
          <a:p>
            <a:pPr lvl="2"/>
            <a:r>
              <a:rPr lang="en-US" dirty="0"/>
              <a:t>Date and place of birth, photographs</a:t>
            </a:r>
            <a:endParaRPr lang="en-US" dirty="0">
              <a:cs typeface="Calibri"/>
            </a:endParaRPr>
          </a:p>
          <a:p>
            <a:pPr lvl="2"/>
            <a:r>
              <a:rPr lang="en-US" dirty="0"/>
              <a:t>Participation in officially recognized activities and sports</a:t>
            </a:r>
          </a:p>
          <a:p>
            <a:pPr lvl="2"/>
            <a:r>
              <a:rPr lang="en-US" dirty="0"/>
              <a:t>Field of Study</a:t>
            </a:r>
          </a:p>
          <a:p>
            <a:pPr lvl="2"/>
            <a:r>
              <a:rPr lang="en-US" dirty="0"/>
              <a:t>Weight and height of athletes</a:t>
            </a:r>
          </a:p>
          <a:p>
            <a:pPr lvl="2"/>
            <a:r>
              <a:rPr lang="en-US" dirty="0"/>
              <a:t>Enrollment status</a:t>
            </a:r>
          </a:p>
          <a:p>
            <a:pPr lvl="2"/>
            <a:r>
              <a:rPr lang="en-US" dirty="0"/>
              <a:t>Degrees and awards received</a:t>
            </a:r>
          </a:p>
          <a:p>
            <a:pPr lvl="2"/>
            <a:r>
              <a:rPr lang="en-US" dirty="0"/>
              <a:t>Dates of enrollment</a:t>
            </a:r>
          </a:p>
          <a:p>
            <a:pPr lvl="2"/>
            <a:r>
              <a:rPr lang="en-US" dirty="0"/>
              <a:t>Most recent school attended</a:t>
            </a:r>
          </a:p>
          <a:p>
            <a:pPr lvl="2"/>
            <a:r>
              <a:rPr lang="en-US" dirty="0"/>
              <a:t>Grade level</a:t>
            </a:r>
          </a:p>
          <a:p>
            <a:pPr lvl="2"/>
            <a:r>
              <a:rPr lang="en-US" dirty="0"/>
              <a:t>Grade point average range for college recruitment</a:t>
            </a:r>
          </a:p>
          <a:p>
            <a:pPr lvl="2"/>
            <a:endParaRPr lang="en-US" dirty="0"/>
          </a:p>
          <a:p>
            <a:pPr lvl="2"/>
            <a:r>
              <a:rPr lang="en-US" dirty="0"/>
              <a:t>**Parent, legal guardian, or eligible student can opt out when completing OLR.</a:t>
            </a:r>
          </a:p>
        </p:txBody>
      </p:sp>
      <p:pic>
        <p:nvPicPr>
          <p:cNvPr id="5" name="Picture 4">
            <a:extLst>
              <a:ext uri="{FF2B5EF4-FFF2-40B4-BE49-F238E27FC236}">
                <a16:creationId xmlns:a16="http://schemas.microsoft.com/office/drawing/2014/main" id="{C3B7A91B-3BFD-9068-10DB-A39627D5AA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43331" y="1325563"/>
            <a:ext cx="3755255" cy="2796466"/>
          </a:xfrm>
          <a:prstGeom prst="rect">
            <a:avLst/>
          </a:prstGeom>
        </p:spPr>
      </p:pic>
      <p:sp>
        <p:nvSpPr>
          <p:cNvPr id="2" name="Title 1">
            <a:extLst>
              <a:ext uri="{FF2B5EF4-FFF2-40B4-BE49-F238E27FC236}">
                <a16:creationId xmlns:a16="http://schemas.microsoft.com/office/drawing/2014/main" id="{C0A52EEA-5784-2229-C1E8-12CEF52CB54A}"/>
              </a:ext>
            </a:extLst>
          </p:cNvPr>
          <p:cNvSpPr>
            <a:spLocks noGrp="1"/>
          </p:cNvSpPr>
          <p:nvPr>
            <p:ph type="title" idx="4294967295"/>
          </p:nvPr>
        </p:nvSpPr>
        <p:spPr>
          <a:xfrm>
            <a:off x="1676400" y="919804"/>
            <a:ext cx="10515600" cy="1325563"/>
          </a:xfrm>
        </p:spPr>
        <p:txBody>
          <a:bodyPr/>
          <a:lstStyle/>
          <a:p>
            <a:r>
              <a:rPr lang="en-US" b="1" dirty="0">
                <a:solidFill>
                  <a:srgbClr val="005288"/>
                </a:solidFill>
              </a:rPr>
              <a:t>Directory Information</a:t>
            </a:r>
            <a:br>
              <a:rPr lang="en-US" b="1" dirty="0">
                <a:solidFill>
                  <a:srgbClr val="005288"/>
                </a:solidFill>
              </a:rPr>
            </a:br>
            <a:endParaRPr lang="en-US" dirty="0"/>
          </a:p>
        </p:txBody>
      </p:sp>
    </p:spTree>
    <p:extLst>
      <p:ext uri="{BB962C8B-B14F-4D97-AF65-F5344CB8AC3E}">
        <p14:creationId xmlns:p14="http://schemas.microsoft.com/office/powerpoint/2010/main" val="773968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1C7C3A-471F-5197-4A0D-8084083B13C8}"/>
              </a:ext>
            </a:extLst>
          </p:cNvPr>
          <p:cNvSpPr txBox="1">
            <a:spLocks noGrp="1"/>
          </p:cNvSpPr>
          <p:nvPr>
            <p:ph type="title" idx="4294967295"/>
          </p:nvPr>
        </p:nvSpPr>
        <p:spPr>
          <a:xfrm>
            <a:off x="1323608" y="990288"/>
            <a:ext cx="954478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n-lt"/>
                <a:ea typeface="+mn-ea"/>
                <a:cs typeface="+mn-cs"/>
              </a:rPr>
              <a:t>PII or Personally Identifiable Information</a:t>
            </a:r>
            <a:endParaRPr kumimoji="0" lang="en-US" sz="4000" b="1" i="0" u="none" strike="noStrike" kern="1200" cap="none" spc="0" normalizeH="0" baseline="0" noProof="0" dirty="0">
              <a:ln>
                <a:noFill/>
              </a:ln>
              <a:solidFill>
                <a:srgbClr val="005288"/>
              </a:solidFill>
              <a:effectLst/>
              <a:uLnTx/>
              <a:uFillTx/>
              <a:latin typeface="+mn-lt"/>
              <a:ea typeface="+mn-ea"/>
              <a:cs typeface="+mn-cs"/>
            </a:endParaRPr>
          </a:p>
        </p:txBody>
      </p:sp>
      <p:sp>
        <p:nvSpPr>
          <p:cNvPr id="3" name="TextBox 2">
            <a:extLst>
              <a:ext uri="{FF2B5EF4-FFF2-40B4-BE49-F238E27FC236}">
                <a16:creationId xmlns:a16="http://schemas.microsoft.com/office/drawing/2014/main" id="{49E6F200-3096-D160-D950-DB840A0094ED}"/>
              </a:ext>
            </a:extLst>
          </p:cNvPr>
          <p:cNvSpPr txBox="1"/>
          <p:nvPr/>
        </p:nvSpPr>
        <p:spPr>
          <a:xfrm>
            <a:off x="1550126" y="1698174"/>
            <a:ext cx="9091750" cy="3416320"/>
          </a:xfrm>
          <a:prstGeom prst="rect">
            <a:avLst/>
          </a:prstGeom>
          <a:noFill/>
        </p:spPr>
        <p:txBody>
          <a:bodyPr wrap="square" rtlCol="0">
            <a:spAutoFit/>
          </a:bodyPr>
          <a:lstStyle/>
          <a:p>
            <a:r>
              <a:rPr lang="en-US" b="1" dirty="0"/>
              <a:t>“Personally identifiable information” includes, but is not limited to:</a:t>
            </a:r>
          </a:p>
          <a:p>
            <a:pPr marL="800100" lvl="1" indent="-342900">
              <a:buFont typeface="Wingdings" panose="05000000000000000000" pitchFamily="2" charset="2"/>
              <a:buChar char="§"/>
            </a:pPr>
            <a:endParaRPr lang="en-US" sz="2200" dirty="0"/>
          </a:p>
          <a:p>
            <a:pPr marL="800100" lvl="1" indent="-342900">
              <a:buFont typeface="Wingdings" panose="05000000000000000000" pitchFamily="2" charset="2"/>
              <a:buChar char="§"/>
            </a:pPr>
            <a:r>
              <a:rPr lang="en-US" sz="2200" dirty="0"/>
              <a:t>The student’s name</a:t>
            </a:r>
          </a:p>
          <a:p>
            <a:pPr marL="800100" lvl="1" indent="-342900">
              <a:buFont typeface="Wingdings" panose="05000000000000000000" pitchFamily="2" charset="2"/>
              <a:buChar char="§"/>
            </a:pPr>
            <a:r>
              <a:rPr lang="en-US" sz="2200" dirty="0"/>
              <a:t>Name of the student’s parent or other family members</a:t>
            </a:r>
          </a:p>
          <a:p>
            <a:pPr marL="800100" lvl="1" indent="-342900">
              <a:buFont typeface="Wingdings" panose="05000000000000000000" pitchFamily="2" charset="2"/>
              <a:buChar char="§"/>
            </a:pPr>
            <a:r>
              <a:rPr lang="en-US" sz="2200" dirty="0"/>
              <a:t>Address of the student or student’s family</a:t>
            </a:r>
          </a:p>
          <a:p>
            <a:pPr marL="800100" lvl="1" indent="-342900">
              <a:buFont typeface="Wingdings" panose="05000000000000000000" pitchFamily="2" charset="2"/>
              <a:buChar char="§"/>
            </a:pPr>
            <a:r>
              <a:rPr lang="en-US" sz="2200" dirty="0"/>
              <a:t>A personal identifier, such as a social security number or student number</a:t>
            </a:r>
          </a:p>
          <a:p>
            <a:pPr marL="800100" lvl="1" indent="-342900">
              <a:buFont typeface="Wingdings" panose="05000000000000000000" pitchFamily="2" charset="2"/>
              <a:buChar char="§"/>
            </a:pPr>
            <a:r>
              <a:rPr lang="en-US" sz="2200" dirty="0"/>
              <a:t>A list of personal characteristics or other information that would make the student’s identity easily traceable</a:t>
            </a:r>
          </a:p>
          <a:p>
            <a:pPr marL="800100" lvl="1" indent="-342900">
              <a:buFont typeface="Wingdings" panose="05000000000000000000" pitchFamily="2" charset="2"/>
              <a:buChar char="§"/>
            </a:pPr>
            <a:r>
              <a:rPr lang="en-US" sz="2200" dirty="0"/>
              <a:t>Student ID</a:t>
            </a:r>
          </a:p>
        </p:txBody>
      </p:sp>
    </p:spTree>
    <p:extLst>
      <p:ext uri="{BB962C8B-B14F-4D97-AF65-F5344CB8AC3E}">
        <p14:creationId xmlns:p14="http://schemas.microsoft.com/office/powerpoint/2010/main" val="46955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1C7C3A-471F-5197-4A0D-8084083B13C8}"/>
              </a:ext>
            </a:extLst>
          </p:cNvPr>
          <p:cNvSpPr txBox="1">
            <a:spLocks noGrp="1"/>
          </p:cNvSpPr>
          <p:nvPr>
            <p:ph type="title" idx="4294967295"/>
          </p:nvPr>
        </p:nvSpPr>
        <p:spPr>
          <a:xfrm>
            <a:off x="2357306" y="636593"/>
            <a:ext cx="781068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mn-lt"/>
                <a:ea typeface="+mn-ea"/>
                <a:cs typeface="+mn-cs"/>
              </a:rPr>
              <a:t>PARENTAL CONSENT</a:t>
            </a:r>
            <a:endParaRPr kumimoji="0" lang="en-US" sz="4800" b="1" i="0" u="none" strike="noStrike" kern="1200" cap="none" spc="0" normalizeH="0" baseline="0" noProof="0" dirty="0">
              <a:ln>
                <a:noFill/>
              </a:ln>
              <a:solidFill>
                <a:srgbClr val="005288"/>
              </a:solidFill>
              <a:effectLst/>
              <a:uLnTx/>
              <a:uFillTx/>
              <a:latin typeface="+mn-lt"/>
              <a:ea typeface="+mn-ea"/>
              <a:cs typeface="+mn-cs"/>
            </a:endParaRPr>
          </a:p>
        </p:txBody>
      </p:sp>
      <p:sp>
        <p:nvSpPr>
          <p:cNvPr id="3" name="TextBox 2">
            <a:extLst>
              <a:ext uri="{FF2B5EF4-FFF2-40B4-BE49-F238E27FC236}">
                <a16:creationId xmlns:a16="http://schemas.microsoft.com/office/drawing/2014/main" id="{49E6F200-3096-D160-D950-DB840A0094ED}"/>
              </a:ext>
            </a:extLst>
          </p:cNvPr>
          <p:cNvSpPr txBox="1"/>
          <p:nvPr/>
        </p:nvSpPr>
        <p:spPr>
          <a:xfrm>
            <a:off x="1550126" y="1698174"/>
            <a:ext cx="9020002" cy="3600986"/>
          </a:xfrm>
          <a:prstGeom prst="rect">
            <a:avLst/>
          </a:prstGeom>
          <a:noFill/>
        </p:spPr>
        <p:txBody>
          <a:bodyPr wrap="square" rtlCol="0">
            <a:spAutoFit/>
          </a:bodyPr>
          <a:lstStyle/>
          <a:p>
            <a:r>
              <a:rPr lang="en-US" sz="3000" dirty="0"/>
              <a:t>Except for specific exceptions, a parent/guardian shall provide a signed and dated written consent before a school may disclose education records.  </a:t>
            </a:r>
          </a:p>
          <a:p>
            <a:endParaRPr lang="en-US" sz="3000" dirty="0"/>
          </a:p>
          <a:p>
            <a:pPr marL="742950" lvl="1" indent="-285750">
              <a:buFont typeface="Wingdings" panose="05000000000000000000" pitchFamily="2" charset="2"/>
              <a:buChar char="Ø"/>
            </a:pPr>
            <a:r>
              <a:rPr lang="en-US" dirty="0"/>
              <a:t>Anytime you give an access to an educational record it needs to be recorded in the FERPA tab in Infinite Campus no matter who the access is given to or what level of consent was provided. This is for your protection.</a:t>
            </a:r>
          </a:p>
          <a:p>
            <a:pPr lvl="1"/>
            <a:endParaRPr lang="en-US" dirty="0"/>
          </a:p>
          <a:p>
            <a:pPr marL="742950" lvl="1" indent="-285750">
              <a:buFont typeface="Wingdings" panose="05000000000000000000" pitchFamily="2" charset="2"/>
              <a:buChar char="Ø"/>
            </a:pPr>
            <a:r>
              <a:rPr lang="en-US" dirty="0">
                <a:solidFill>
                  <a:srgbClr val="000000"/>
                </a:solidFill>
              </a:rPr>
              <a:t>Reminder: Only natural, adoptive parents (or those with court ordered guardianship) may make educational decisions </a:t>
            </a:r>
            <a:endParaRPr lang="en-US" sz="2400" dirty="0"/>
          </a:p>
        </p:txBody>
      </p:sp>
    </p:spTree>
    <p:extLst>
      <p:ext uri="{BB962C8B-B14F-4D97-AF65-F5344CB8AC3E}">
        <p14:creationId xmlns:p14="http://schemas.microsoft.com/office/powerpoint/2010/main" val="3038941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D1C7C3A-471F-5197-4A0D-8084083B13C8}"/>
              </a:ext>
            </a:extLst>
          </p:cNvPr>
          <p:cNvSpPr txBox="1">
            <a:spLocks noGrp="1"/>
          </p:cNvSpPr>
          <p:nvPr>
            <p:ph type="title" idx="4294967295"/>
          </p:nvPr>
        </p:nvSpPr>
        <p:spPr>
          <a:xfrm>
            <a:off x="1528685" y="846318"/>
            <a:ext cx="567798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n-lt"/>
                <a:ea typeface="+mn-ea"/>
                <a:cs typeface="+mn-cs"/>
              </a:rPr>
              <a:t>Consent Exceptions</a:t>
            </a:r>
            <a:endParaRPr kumimoji="0" lang="en-US" sz="4400" b="1" i="0" u="none" strike="noStrike" kern="1200" cap="none" spc="0" normalizeH="0" baseline="0" noProof="0" dirty="0">
              <a:ln>
                <a:noFill/>
              </a:ln>
              <a:solidFill>
                <a:srgbClr val="005288"/>
              </a:solidFill>
              <a:effectLst/>
              <a:uLnTx/>
              <a:uFillTx/>
              <a:latin typeface="+mn-lt"/>
              <a:ea typeface="+mn-ea"/>
              <a:cs typeface="+mn-cs"/>
            </a:endParaRPr>
          </a:p>
        </p:txBody>
      </p:sp>
      <p:sp>
        <p:nvSpPr>
          <p:cNvPr id="3" name="TextBox 2">
            <a:extLst>
              <a:ext uri="{FF2B5EF4-FFF2-40B4-BE49-F238E27FC236}">
                <a16:creationId xmlns:a16="http://schemas.microsoft.com/office/drawing/2014/main" id="{49E6F200-3096-D160-D950-DB840A0094ED}"/>
              </a:ext>
            </a:extLst>
          </p:cNvPr>
          <p:cNvSpPr txBox="1"/>
          <p:nvPr/>
        </p:nvSpPr>
        <p:spPr>
          <a:xfrm>
            <a:off x="1550126" y="1698174"/>
            <a:ext cx="10041510" cy="5189113"/>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000" dirty="0">
                <a:solidFill>
                  <a:srgbClr val="000000"/>
                </a:solidFill>
              </a:rPr>
              <a:t>All parents, legal guardians, registered domestic partners, and step-parents who live with the student at least 50% of the time. </a:t>
            </a:r>
          </a:p>
          <a:p>
            <a:pPr marL="342900" indent="-342900">
              <a:lnSpc>
                <a:spcPct val="90000"/>
              </a:lnSpc>
              <a:buFont typeface="Arial" panose="020B0604020202020204" pitchFamily="34" charset="0"/>
              <a:buChar char="•"/>
            </a:pPr>
            <a:r>
              <a:rPr lang="en-US" sz="2000" dirty="0">
                <a:solidFill>
                  <a:srgbClr val="000000"/>
                </a:solidFill>
              </a:rPr>
              <a:t>In the case of divorce, custodial and non-custodial parents have access to the child's record, unless a legally binding document declares differently. </a:t>
            </a:r>
          </a:p>
          <a:p>
            <a:pPr marL="342900" indent="-342900">
              <a:lnSpc>
                <a:spcPct val="90000"/>
              </a:lnSpc>
              <a:buFont typeface="Arial" panose="020B0604020202020204" pitchFamily="34" charset="0"/>
              <a:buChar char="•"/>
            </a:pPr>
            <a:r>
              <a:rPr lang="en-US" sz="2000" dirty="0">
                <a:solidFill>
                  <a:srgbClr val="000000"/>
                </a:solidFill>
              </a:rPr>
              <a:t>Children over the age of 18, emancipated minors, or those attending post-secondary institutions.</a:t>
            </a:r>
          </a:p>
          <a:p>
            <a:pPr marL="342900" indent="-342900">
              <a:lnSpc>
                <a:spcPct val="90000"/>
              </a:lnSpc>
              <a:buFont typeface="Arial" panose="020B0604020202020204" pitchFamily="34" charset="0"/>
              <a:buChar char="•"/>
            </a:pPr>
            <a:r>
              <a:rPr lang="en-US" sz="2000" dirty="0"/>
              <a:t>In connection with financial aid, such as a college loan</a:t>
            </a:r>
          </a:p>
          <a:p>
            <a:pPr marL="342900" indent="-342900">
              <a:lnSpc>
                <a:spcPct val="90000"/>
              </a:lnSpc>
              <a:buFont typeface="Arial" panose="020B0604020202020204" pitchFamily="34" charset="0"/>
              <a:buChar char="•"/>
            </a:pPr>
            <a:r>
              <a:rPr lang="en-US" sz="2000" dirty="0"/>
              <a:t>To comply with a judicial order or subpoena (reasonable effort to notify)</a:t>
            </a:r>
          </a:p>
          <a:p>
            <a:pPr marL="342900" indent="-342900">
              <a:lnSpc>
                <a:spcPct val="90000"/>
              </a:lnSpc>
              <a:buFont typeface="Arial" panose="020B0604020202020204" pitchFamily="34" charset="0"/>
              <a:buChar char="•"/>
            </a:pPr>
            <a:r>
              <a:rPr lang="en-US" sz="2000" dirty="0">
                <a:solidFill>
                  <a:srgbClr val="000000"/>
                </a:solidFill>
              </a:rPr>
              <a:t>School officials, parent volunteers or researchers working with the District or Nevada Department of Education with a legitimate educational interest.</a:t>
            </a:r>
          </a:p>
          <a:p>
            <a:pPr marL="342900" indent="-342900">
              <a:lnSpc>
                <a:spcPct val="90000"/>
              </a:lnSpc>
              <a:buFont typeface="Arial" panose="020B0604020202020204" pitchFamily="34" charset="0"/>
              <a:buChar char="•"/>
            </a:pPr>
            <a:r>
              <a:rPr lang="en-US" sz="2000" dirty="0">
                <a:solidFill>
                  <a:srgbClr val="000000"/>
                </a:solidFill>
              </a:rPr>
              <a:t>School officials in a district to which the child intends to transfer.</a:t>
            </a:r>
          </a:p>
          <a:p>
            <a:pPr marL="342900" indent="-342900">
              <a:lnSpc>
                <a:spcPct val="90000"/>
              </a:lnSpc>
              <a:buFont typeface="Arial" panose="020B0604020202020204" pitchFamily="34" charset="0"/>
              <a:buChar char="•"/>
            </a:pPr>
            <a:r>
              <a:rPr lang="en-US" sz="2000" dirty="0">
                <a:solidFill>
                  <a:srgbClr val="000000"/>
                </a:solidFill>
              </a:rPr>
              <a:t>Individuals connected with a </a:t>
            </a:r>
            <a:r>
              <a:rPr lang="en-US" sz="2000" u="sng" dirty="0">
                <a:solidFill>
                  <a:srgbClr val="000000"/>
                </a:solidFill>
              </a:rPr>
              <a:t>health or safety </a:t>
            </a:r>
            <a:r>
              <a:rPr lang="en-US" sz="2000" dirty="0">
                <a:solidFill>
                  <a:srgbClr val="000000"/>
                </a:solidFill>
              </a:rPr>
              <a:t>emergency. </a:t>
            </a:r>
          </a:p>
          <a:p>
            <a:pPr marL="342900" lvl="1" indent="-342900">
              <a:lnSpc>
                <a:spcPct val="90000"/>
              </a:lnSpc>
              <a:buFont typeface="Arial"/>
              <a:buChar char="•"/>
            </a:pPr>
            <a:r>
              <a:rPr lang="en-US" sz="2000" dirty="0"/>
              <a:t>A person who has guardianship or is taking care of student in the absence of a parent has FERPA rights.</a:t>
            </a:r>
          </a:p>
          <a:p>
            <a:pPr marL="342900" lvl="1" indent="-342900">
              <a:lnSpc>
                <a:spcPct val="90000"/>
              </a:lnSpc>
              <a:buFont typeface="Arial"/>
              <a:buChar char="•"/>
            </a:pPr>
            <a:r>
              <a:rPr lang="en-US" sz="2000" dirty="0"/>
              <a:t>To parents of a dependent student (or parents of a student over 18 who they are claiming on their taxes)</a:t>
            </a:r>
          </a:p>
          <a:p>
            <a:pPr marL="342900" indent="-342900">
              <a:lnSpc>
                <a:spcPct val="90000"/>
              </a:lnSpc>
              <a:buFont typeface="Arial" panose="020B0604020202020204" pitchFamily="34" charset="0"/>
              <a:buChar char="•"/>
            </a:pPr>
            <a:endParaRPr lang="en-US" sz="2400" dirty="0">
              <a:solidFill>
                <a:srgbClr val="000000"/>
              </a:solidFill>
            </a:endParaRPr>
          </a:p>
          <a:p>
            <a:pPr marL="342900" indent="-342900">
              <a:lnSpc>
                <a:spcPct val="9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2015241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werPoint Template Lines" id="{21A81851-6958-FD46-9198-2C25AD23BDEC}" vid="{7E92F0C8-1869-6A43-BC34-16DF36E9667E}"/>
    </a:ext>
  </a:extLst>
</a:theme>
</file>

<file path=docProps/app.xml><?xml version="1.0" encoding="utf-8"?>
<Properties xmlns="http://schemas.openxmlformats.org/officeDocument/2006/extended-properties" xmlns:vt="http://schemas.openxmlformats.org/officeDocument/2006/docPropsVTypes">
  <Template>Office Theme</Template>
  <TotalTime>1333</TotalTime>
  <Words>1056</Words>
  <Application>Microsoft Office PowerPoint</Application>
  <PresentationFormat>Widescreen</PresentationFormat>
  <Paragraphs>115</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Family Educational Rights and Privacy Act  (FERPA)</vt:lpstr>
      <vt:lpstr>WCSD Promise</vt:lpstr>
      <vt:lpstr>What is FERPA</vt:lpstr>
      <vt:lpstr>WHAT IS A  STUDENT EDUCATIONAL RECORD? </vt:lpstr>
      <vt:lpstr>What isn’t an EDUCATION RECORD? </vt:lpstr>
      <vt:lpstr>Directory Information </vt:lpstr>
      <vt:lpstr>PII or Personally Identifiable Information</vt:lpstr>
      <vt:lpstr>PARENTAL CONSENT</vt:lpstr>
      <vt:lpstr>Consent Exceptions</vt:lpstr>
      <vt:lpstr>WHO ELSE MAY OBTAIN PII?  </vt:lpstr>
      <vt:lpstr>WHAT ARE THE BASIC RULES?</vt:lpstr>
      <vt:lpstr>Changing/Deleting Records</vt:lpstr>
      <vt:lpstr>EMAIL and FERPA: </vt:lpstr>
      <vt:lpstr>Copies of Records  Parents are permitted to see their child’s records.  They must give notice in writing.  You have 5 days to tell them when the records will be ready for them to view (and you have 45 days to get them ready).  All requests for copies of records are go be directed to:         https://washoeschoolsnv.scriborder.com/ </vt:lpstr>
      <vt:lpstr>RELEASE OF STUDENTS: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Gillis, Melissa</dc:creator>
  <cp:lastModifiedBy>Bayliss, Jennifer</cp:lastModifiedBy>
  <cp:revision>8</cp:revision>
  <dcterms:created xsi:type="dcterms:W3CDTF">2023-07-11T22:42:07Z</dcterms:created>
  <dcterms:modified xsi:type="dcterms:W3CDTF">2023-11-06T19:38:13Z</dcterms:modified>
</cp:coreProperties>
</file>